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6" r:id="rId4"/>
    <p:sldId id="268" r:id="rId5"/>
    <p:sldId id="261" r:id="rId6"/>
    <p:sldId id="269" r:id="rId7"/>
    <p:sldId id="271" r:id="rId8"/>
    <p:sldId id="27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97E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30"/>
  </p:normalViewPr>
  <p:slideViewPr>
    <p:cSldViewPr snapToGrid="0" snapToObjects="1">
      <p:cViewPr>
        <p:scale>
          <a:sx n="110" d="100"/>
          <a:sy n="110" d="100"/>
        </p:scale>
        <p:origin x="-55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91B4C-FF7E-9A44-B1D5-6E62652F3DB8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2589B-29A1-2744-B722-CF2CA6DB9FC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7536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2430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759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184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355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989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718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720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8785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05614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4041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3408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6C1BF-8435-3D46-827A-F8409085EFDF}" type="datetimeFigureOut">
              <a:rPr kumimoji="1" lang="zh-CN" altLang="en-US" smtClean="0"/>
              <a:pPr/>
              <a:t>2019/2/25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163D8-8996-F243-A786-3564A66F309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5577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1"/>
          <p:cNvSpPr txBox="1"/>
          <p:nvPr/>
        </p:nvSpPr>
        <p:spPr>
          <a:xfrm>
            <a:off x="4001099" y="2406884"/>
            <a:ext cx="4500647" cy="313256"/>
          </a:xfrm>
          <a:prstGeom prst="rect">
            <a:avLst/>
          </a:prstGeom>
          <a:noFill/>
        </p:spPr>
        <p:txBody>
          <a:bodyPr wrap="none" lIns="66385" tIns="33193" rIns="66385" bIns="33193" rtlCol="0">
            <a:spAutoFit/>
          </a:bodyPr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伤口测量与评估</a:t>
            </a:r>
            <a:r>
              <a:rPr lang="en-US" altLang="zh-CN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</a:t>
            </a:r>
            <a:r>
              <a:rPr lang="zh-CN" alt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zh-CN" alt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月 新增</a:t>
            </a:r>
            <a:r>
              <a:rPr lang="en-US" altLang="zh-CN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38</a:t>
            </a:r>
            <a:r>
              <a:rPr lang="zh-CN" alt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名用户 试用反馈</a:t>
            </a:r>
          </a:p>
        </p:txBody>
      </p:sp>
      <p:sp>
        <p:nvSpPr>
          <p:cNvPr id="7" name="テキスト ボックス 3"/>
          <p:cNvSpPr txBox="1"/>
          <p:nvPr/>
        </p:nvSpPr>
        <p:spPr>
          <a:xfrm>
            <a:off x="4051811" y="2973970"/>
            <a:ext cx="991674" cy="236311"/>
          </a:xfrm>
          <a:prstGeom prst="rect">
            <a:avLst/>
          </a:prstGeom>
          <a:noFill/>
        </p:spPr>
        <p:txBody>
          <a:bodyPr wrap="none" lIns="66385" tIns="33193" rIns="66385" bIns="33193" rtlCol="0">
            <a:spAutoFit/>
          </a:bodyPr>
          <a:lstStyle/>
          <a:p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Status: [Draft]</a:t>
            </a:r>
          </a:p>
        </p:txBody>
      </p:sp>
      <p:sp>
        <p:nvSpPr>
          <p:cNvPr id="8" name="テキスト ボックス 2"/>
          <p:cNvSpPr txBox="1"/>
          <p:nvPr/>
        </p:nvSpPr>
        <p:spPr>
          <a:xfrm>
            <a:off x="4030038" y="2720140"/>
            <a:ext cx="3915081" cy="251700"/>
          </a:xfrm>
          <a:prstGeom prst="rect">
            <a:avLst/>
          </a:prstGeom>
          <a:noFill/>
        </p:spPr>
        <p:txBody>
          <a:bodyPr wrap="square" lIns="66385" tIns="33193" rIns="66385" bIns="33193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湘雅医院，移动医疗教育部中国移动联合实验室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3947191" y="2406884"/>
            <a:ext cx="0" cy="10572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30039" y="3202501"/>
            <a:ext cx="914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smtClean="0">
                <a:solidFill>
                  <a:srgbClr val="FC0594"/>
                </a:solidFill>
              </a:rPr>
              <a:t>Confidential</a:t>
            </a:r>
            <a:endParaRPr lang="en-US" altLang="zh-CN" sz="1100" dirty="0">
              <a:solidFill>
                <a:srgbClr val="FC059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01098" y="4502870"/>
            <a:ext cx="436739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1200" b="1" u="sng" dirty="0" smtClean="0">
                <a:solidFill>
                  <a:srgbClr val="FF0000"/>
                </a:solidFill>
                <a:latin typeface="Helvetica Neue" charset="0"/>
              </a:rPr>
              <a:t>备注：</a:t>
            </a:r>
            <a:endParaRPr lang="en-US" altLang="zh-CN" sz="1200" b="1" u="sng" dirty="0" smtClean="0">
              <a:solidFill>
                <a:srgbClr val="FF0000"/>
              </a:solidFill>
              <a:latin typeface="Helvetica Neue" charset="0"/>
            </a:endParaRPr>
          </a:p>
          <a:p>
            <a:pPr lvl="0"/>
            <a:r>
              <a:rPr lang="zh-CN" altLang="en-US" sz="1200" b="1" u="sng" dirty="0" smtClean="0">
                <a:solidFill>
                  <a:srgbClr val="FF0000"/>
                </a:solidFill>
                <a:latin typeface="Helvetica Neue" charset="0"/>
              </a:rPr>
              <a:t>黄底文字，是暂时不用急修改的。</a:t>
            </a:r>
            <a:endParaRPr lang="en-US" altLang="zh-CN" sz="1200" dirty="0" smtClean="0">
              <a:solidFill>
                <a:schemeClr val="accent6">
                  <a:lumMod val="75000"/>
                </a:schemeClr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5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089" y="117480"/>
            <a:ext cx="118811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问题</a:t>
            </a:r>
            <a:r>
              <a:rPr lang="en-US" altLang="zh-CN" sz="1600" b="1" u="sng" dirty="0" smtClean="0">
                <a:solidFill>
                  <a:srgbClr val="FF0000"/>
                </a:solidFill>
                <a:latin typeface="Helvetica Neue" charset="0"/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：无法“取消拍摄”。</a:t>
            </a:r>
            <a:r>
              <a:rPr lang="zh-CN" altLang="en-US" sz="1600" b="1" u="sng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现解决方法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：通过“虚拟导航”的返回键，进行“取消拍摄”。（时惠：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OK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，行，已经在科室配置了）</a:t>
            </a:r>
            <a:endParaRPr lang="en-US" altLang="zh-CN" sz="1600" dirty="0" smtClean="0">
              <a:solidFill>
                <a:schemeClr val="accent6">
                  <a:lumMod val="50000"/>
                </a:schemeClr>
              </a:solidFill>
              <a:latin typeface="Helvetica Neue" charset="0"/>
            </a:endParaRPr>
          </a:p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可能存在的潜在问题：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误触虚拟导航的中间键，退出</a:t>
            </a:r>
            <a:r>
              <a:rPr lang="en-US" altLang="zh-CN" sz="1600" dirty="0" smtClean="0">
                <a:solidFill>
                  <a:srgbClr val="FF0000"/>
                </a:solidFill>
                <a:latin typeface="Helvetica Neue" charset="0"/>
              </a:rPr>
              <a:t>app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，没有自动保存数据。</a:t>
            </a:r>
            <a:endParaRPr lang="en-US" altLang="zh-CN" sz="1600" dirty="0" smtClean="0">
              <a:solidFill>
                <a:srgbClr val="FF0000"/>
              </a:solidFill>
              <a:latin typeface="Helvetica Neue" charset="0"/>
            </a:endParaRPr>
          </a:p>
          <a:p>
            <a:pPr lvl="0"/>
            <a:r>
              <a:rPr lang="zh-CN" altLang="en-US" sz="1600" b="1" u="sng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建议：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若误触虚拟导航中间键，退出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app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，再次进入时，仍然在退出时的页面，并且数据保存。</a:t>
            </a:r>
            <a:endParaRPr lang="en-US" altLang="zh-CN" sz="1600" dirty="0" smtClean="0">
              <a:solidFill>
                <a:srgbClr val="FF0000"/>
              </a:solidFill>
              <a:latin typeface="Helvetica Neue" charset="0"/>
            </a:endParaRPr>
          </a:p>
          <a:p>
            <a:pPr lvl="0"/>
            <a:endParaRPr lang="en-US" altLang="zh-CN" sz="1600" dirty="0">
              <a:solidFill>
                <a:srgbClr val="FF0000"/>
              </a:solidFill>
              <a:latin typeface="Helvetica Neue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0" y="1194698"/>
            <a:ext cx="2987749" cy="53115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21" r="16021" b="27371"/>
          <a:stretch/>
        </p:blipFill>
        <p:spPr>
          <a:xfrm>
            <a:off x="3457800" y="2626556"/>
            <a:ext cx="3547738" cy="249911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647" y="1194698"/>
            <a:ext cx="4371595" cy="51898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79962" y="5452883"/>
            <a:ext cx="4563374" cy="9316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宋才</a:t>
            </a:r>
            <a:r>
              <a:rPr lang="zh-CN" altLang="en-US" b="1" dirty="0" smtClean="0"/>
              <a:t>良：是否已经修改了？请前端确认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85440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089" y="117480"/>
            <a:ext cx="118811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问题</a:t>
            </a:r>
            <a:r>
              <a:rPr lang="en-US" altLang="zh-CN" sz="1600" b="1" u="sng" dirty="0" smtClean="0">
                <a:solidFill>
                  <a:srgbClr val="FF0000"/>
                </a:solidFill>
                <a:latin typeface="Helvetica Neue" charset="0"/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：切换下部功能按钮时，数据保存，需到敷料页面进行“保存”，医护容易遗忘。</a:t>
            </a:r>
            <a:endParaRPr lang="en-US" altLang="zh-CN" sz="1600" dirty="0" smtClean="0">
              <a:solidFill>
                <a:srgbClr val="FF0000"/>
              </a:solidFill>
              <a:latin typeface="Helvetica Neue" charset="0"/>
            </a:endParaRPr>
          </a:p>
          <a:p>
            <a:pPr lvl="0"/>
            <a:r>
              <a:rPr lang="zh-CN" altLang="en-US" sz="1600" b="1" u="sng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解决方法建议（上周五跟医护沟通确认，为避免医护遗忘的措施）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：</a:t>
            </a:r>
            <a:endParaRPr lang="en-US" altLang="zh-CN" sz="1600" dirty="0" smtClean="0">
              <a:solidFill>
                <a:schemeClr val="accent6">
                  <a:lumMod val="50000"/>
                </a:schemeClr>
              </a:solidFill>
              <a:latin typeface="Helvetica Neue" charset="0"/>
            </a:endParaRPr>
          </a:p>
          <a:p>
            <a:pPr lvl="0"/>
            <a:r>
              <a:rPr lang="zh-CN" altLang="en-US" sz="1600" b="1" u="sng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在患者信息，伤口信息记录未提交的编辑状态下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，点击底部四个功能按键切换，以及“伤口记录页面”的任何标签切换时（不管是新增其他处伤口，还是临近伤口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1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，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2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；伤口类型，图像与信息录入，处理方式和敷料类型录入），</a:t>
            </a:r>
            <a:r>
              <a:rPr lang="zh-CN" altLang="en-US" sz="1600" b="1" u="sng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切换前所在页面的所有数据，在点击切换时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，</a:t>
            </a:r>
            <a:r>
              <a:rPr lang="zh-CN" altLang="en-US" sz="1600" b="1" u="sng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全被自动保存（但非提交），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并可以在切换回来时，进行继续编辑和修改。</a:t>
            </a:r>
            <a:endParaRPr lang="en-US" altLang="zh-CN" sz="1600" dirty="0" smtClean="0">
              <a:solidFill>
                <a:schemeClr val="accent6">
                  <a:lumMod val="50000"/>
                </a:schemeClr>
              </a:solidFill>
              <a:latin typeface="Helvetica Neue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90592" y="580252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C00000"/>
                </a:solidFill>
              </a:rPr>
              <a:t>自动保存</a:t>
            </a:r>
            <a:endParaRPr kumimoji="1"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98711" y="578658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C00000"/>
                </a:solidFill>
              </a:rPr>
              <a:t>自动保存</a:t>
            </a:r>
            <a:endParaRPr kumimoji="1" lang="zh-CN" altLang="en-US" sz="1200" dirty="0">
              <a:solidFill>
                <a:srgbClr val="C00000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5443" y="1996470"/>
            <a:ext cx="2480077" cy="3756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4" name="グループ化 303"/>
          <p:cNvGrpSpPr>
            <a:grpSpLocks noChangeAspect="1"/>
          </p:cNvGrpSpPr>
          <p:nvPr/>
        </p:nvGrpSpPr>
        <p:grpSpPr>
          <a:xfrm>
            <a:off x="2294571" y="5456362"/>
            <a:ext cx="128692" cy="128692"/>
            <a:chOff x="2989580" y="2393315"/>
            <a:chExt cx="324000" cy="324000"/>
          </a:xfrm>
        </p:grpSpPr>
        <p:sp>
          <p:nvSpPr>
            <p:cNvPr id="35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6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cxnSp>
        <p:nvCxnSpPr>
          <p:cNvPr id="37" name="直线箭头连接符 36"/>
          <p:cNvCxnSpPr/>
          <p:nvPr/>
        </p:nvCxnSpPr>
        <p:spPr>
          <a:xfrm>
            <a:off x="3948045" y="3985659"/>
            <a:ext cx="3971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882612" y="3661438"/>
            <a:ext cx="68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切换</a:t>
            </a:r>
            <a:endParaRPr kumimoji="1" lang="zh-CN" altLang="en-US" sz="1200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4818" y="1996470"/>
            <a:ext cx="2562048" cy="3756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8430" y="1996470"/>
            <a:ext cx="2483079" cy="3756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41" name="グループ化 303"/>
          <p:cNvGrpSpPr>
            <a:grpSpLocks noChangeAspect="1"/>
          </p:cNvGrpSpPr>
          <p:nvPr/>
        </p:nvGrpSpPr>
        <p:grpSpPr>
          <a:xfrm>
            <a:off x="5725618" y="2276028"/>
            <a:ext cx="128692" cy="128692"/>
            <a:chOff x="2989580" y="2393315"/>
            <a:chExt cx="324000" cy="324000"/>
          </a:xfrm>
        </p:grpSpPr>
        <p:sp>
          <p:nvSpPr>
            <p:cNvPr id="42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43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45" name="グループ化 303"/>
          <p:cNvGrpSpPr>
            <a:grpSpLocks noChangeAspect="1"/>
          </p:cNvGrpSpPr>
          <p:nvPr/>
        </p:nvGrpSpPr>
        <p:grpSpPr>
          <a:xfrm>
            <a:off x="5486753" y="2470147"/>
            <a:ext cx="128692" cy="128692"/>
            <a:chOff x="2989580" y="2393315"/>
            <a:chExt cx="324000" cy="324000"/>
          </a:xfrm>
        </p:grpSpPr>
        <p:sp>
          <p:nvSpPr>
            <p:cNvPr id="46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47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cxnSp>
        <p:nvCxnSpPr>
          <p:cNvPr id="58" name="直线箭头连接符 57"/>
          <p:cNvCxnSpPr/>
          <p:nvPr/>
        </p:nvCxnSpPr>
        <p:spPr>
          <a:xfrm>
            <a:off x="7066587" y="3972095"/>
            <a:ext cx="3716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971091" y="3661438"/>
            <a:ext cx="68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切换</a:t>
            </a:r>
            <a:endParaRPr kumimoji="1" lang="zh-CN" altLang="en-US" sz="1200" dirty="0"/>
          </a:p>
        </p:txBody>
      </p:sp>
      <p:grpSp>
        <p:nvGrpSpPr>
          <p:cNvPr id="60" name="グループ化 303"/>
          <p:cNvGrpSpPr>
            <a:grpSpLocks noChangeAspect="1"/>
          </p:cNvGrpSpPr>
          <p:nvPr/>
        </p:nvGrpSpPr>
        <p:grpSpPr>
          <a:xfrm>
            <a:off x="6177463" y="2467576"/>
            <a:ext cx="128692" cy="128692"/>
            <a:chOff x="2989580" y="2393315"/>
            <a:chExt cx="324000" cy="324000"/>
          </a:xfrm>
        </p:grpSpPr>
        <p:sp>
          <p:nvSpPr>
            <p:cNvPr id="61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62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63" name="グループ化 303"/>
          <p:cNvGrpSpPr>
            <a:grpSpLocks noChangeAspect="1"/>
          </p:cNvGrpSpPr>
          <p:nvPr/>
        </p:nvGrpSpPr>
        <p:grpSpPr>
          <a:xfrm>
            <a:off x="2971353" y="5503838"/>
            <a:ext cx="128692" cy="128692"/>
            <a:chOff x="2989580" y="2393315"/>
            <a:chExt cx="324000" cy="324000"/>
          </a:xfrm>
        </p:grpSpPr>
        <p:sp>
          <p:nvSpPr>
            <p:cNvPr id="64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65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66" name="グループ化 303"/>
          <p:cNvGrpSpPr>
            <a:grpSpLocks noChangeAspect="1"/>
          </p:cNvGrpSpPr>
          <p:nvPr/>
        </p:nvGrpSpPr>
        <p:grpSpPr>
          <a:xfrm>
            <a:off x="3601028" y="5486968"/>
            <a:ext cx="128692" cy="128692"/>
            <a:chOff x="2989580" y="2393315"/>
            <a:chExt cx="324000" cy="324000"/>
          </a:xfrm>
        </p:grpSpPr>
        <p:sp>
          <p:nvSpPr>
            <p:cNvPr id="67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68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69" name="グループ化 303"/>
          <p:cNvGrpSpPr>
            <a:grpSpLocks noChangeAspect="1"/>
          </p:cNvGrpSpPr>
          <p:nvPr/>
        </p:nvGrpSpPr>
        <p:grpSpPr>
          <a:xfrm>
            <a:off x="4660541" y="5438470"/>
            <a:ext cx="128692" cy="128692"/>
            <a:chOff x="2989580" y="2393315"/>
            <a:chExt cx="324000" cy="324000"/>
          </a:xfrm>
        </p:grpSpPr>
        <p:sp>
          <p:nvSpPr>
            <p:cNvPr id="70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71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72" name="グループ化 303"/>
          <p:cNvGrpSpPr>
            <a:grpSpLocks noChangeAspect="1"/>
          </p:cNvGrpSpPr>
          <p:nvPr/>
        </p:nvGrpSpPr>
        <p:grpSpPr>
          <a:xfrm>
            <a:off x="5962119" y="5477156"/>
            <a:ext cx="128692" cy="128692"/>
            <a:chOff x="2989580" y="2393315"/>
            <a:chExt cx="324000" cy="324000"/>
          </a:xfrm>
        </p:grpSpPr>
        <p:sp>
          <p:nvSpPr>
            <p:cNvPr id="73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74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75" name="グループ化 303"/>
          <p:cNvGrpSpPr>
            <a:grpSpLocks noChangeAspect="1"/>
          </p:cNvGrpSpPr>
          <p:nvPr/>
        </p:nvGrpSpPr>
        <p:grpSpPr>
          <a:xfrm>
            <a:off x="6666178" y="5438470"/>
            <a:ext cx="128692" cy="128692"/>
            <a:chOff x="2989580" y="2393315"/>
            <a:chExt cx="324000" cy="324000"/>
          </a:xfrm>
        </p:grpSpPr>
        <p:sp>
          <p:nvSpPr>
            <p:cNvPr id="76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77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78" name="グループ化 303"/>
          <p:cNvGrpSpPr>
            <a:grpSpLocks noChangeAspect="1"/>
          </p:cNvGrpSpPr>
          <p:nvPr/>
        </p:nvGrpSpPr>
        <p:grpSpPr>
          <a:xfrm>
            <a:off x="7687990" y="2495591"/>
            <a:ext cx="128692" cy="128692"/>
            <a:chOff x="2989580" y="2393315"/>
            <a:chExt cx="324000" cy="324000"/>
          </a:xfrm>
        </p:grpSpPr>
        <p:sp>
          <p:nvSpPr>
            <p:cNvPr id="79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80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81" name="グループ化 303"/>
          <p:cNvGrpSpPr>
            <a:grpSpLocks noChangeAspect="1"/>
          </p:cNvGrpSpPr>
          <p:nvPr/>
        </p:nvGrpSpPr>
        <p:grpSpPr>
          <a:xfrm>
            <a:off x="8729969" y="2276028"/>
            <a:ext cx="128692" cy="128692"/>
            <a:chOff x="2989580" y="2393315"/>
            <a:chExt cx="324000" cy="324000"/>
          </a:xfrm>
        </p:grpSpPr>
        <p:sp>
          <p:nvSpPr>
            <p:cNvPr id="82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83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84" name="グループ化 303"/>
          <p:cNvGrpSpPr>
            <a:grpSpLocks noChangeAspect="1"/>
          </p:cNvGrpSpPr>
          <p:nvPr/>
        </p:nvGrpSpPr>
        <p:grpSpPr>
          <a:xfrm>
            <a:off x="9198930" y="2465005"/>
            <a:ext cx="128692" cy="128692"/>
            <a:chOff x="2989580" y="2393315"/>
            <a:chExt cx="324000" cy="324000"/>
          </a:xfrm>
        </p:grpSpPr>
        <p:sp>
          <p:nvSpPr>
            <p:cNvPr id="85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86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87" name="グループ化 303"/>
          <p:cNvGrpSpPr>
            <a:grpSpLocks noChangeAspect="1"/>
          </p:cNvGrpSpPr>
          <p:nvPr/>
        </p:nvGrpSpPr>
        <p:grpSpPr>
          <a:xfrm>
            <a:off x="9019678" y="5534444"/>
            <a:ext cx="128692" cy="128692"/>
            <a:chOff x="2989580" y="2393315"/>
            <a:chExt cx="324000" cy="324000"/>
          </a:xfrm>
        </p:grpSpPr>
        <p:sp>
          <p:nvSpPr>
            <p:cNvPr id="88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89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90" name="グループ化 303"/>
          <p:cNvGrpSpPr>
            <a:grpSpLocks noChangeAspect="1"/>
          </p:cNvGrpSpPr>
          <p:nvPr/>
        </p:nvGrpSpPr>
        <p:grpSpPr>
          <a:xfrm>
            <a:off x="9693577" y="5481378"/>
            <a:ext cx="128692" cy="128692"/>
            <a:chOff x="2989580" y="2393315"/>
            <a:chExt cx="324000" cy="324000"/>
          </a:xfrm>
        </p:grpSpPr>
        <p:sp>
          <p:nvSpPr>
            <p:cNvPr id="91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2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93" name="グループ化 303"/>
          <p:cNvGrpSpPr>
            <a:grpSpLocks noChangeAspect="1"/>
          </p:cNvGrpSpPr>
          <p:nvPr/>
        </p:nvGrpSpPr>
        <p:grpSpPr>
          <a:xfrm>
            <a:off x="7700601" y="5468090"/>
            <a:ext cx="128692" cy="128692"/>
            <a:chOff x="2989580" y="2393315"/>
            <a:chExt cx="324000" cy="324000"/>
          </a:xfrm>
        </p:grpSpPr>
        <p:sp>
          <p:nvSpPr>
            <p:cNvPr id="94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5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grpSp>
        <p:nvGrpSpPr>
          <p:cNvPr id="96" name="グループ化 303"/>
          <p:cNvGrpSpPr>
            <a:grpSpLocks noChangeAspect="1"/>
          </p:cNvGrpSpPr>
          <p:nvPr/>
        </p:nvGrpSpPr>
        <p:grpSpPr>
          <a:xfrm>
            <a:off x="3283103" y="2359094"/>
            <a:ext cx="128692" cy="128692"/>
            <a:chOff x="2989580" y="2393315"/>
            <a:chExt cx="324000" cy="324000"/>
          </a:xfrm>
        </p:grpSpPr>
        <p:sp>
          <p:nvSpPr>
            <p:cNvPr id="97" name="円/楕円 27"/>
            <p:cNvSpPr/>
            <p:nvPr/>
          </p:nvSpPr>
          <p:spPr>
            <a:xfrm>
              <a:off x="2989580" y="2393315"/>
              <a:ext cx="324000" cy="324000"/>
            </a:xfrm>
            <a:prstGeom prst="ellipse">
              <a:avLst/>
            </a:prstGeom>
            <a:noFill/>
            <a:ln w="12700">
              <a:solidFill>
                <a:srgbClr val="E707AC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98" name="円/楕円 28"/>
            <p:cNvSpPr/>
            <p:nvPr/>
          </p:nvSpPr>
          <p:spPr>
            <a:xfrm>
              <a:off x="3021330" y="2422842"/>
              <a:ext cx="252000" cy="252000"/>
            </a:xfrm>
            <a:prstGeom prst="ellipse">
              <a:avLst/>
            </a:prstGeom>
            <a:gradFill flip="none" rotWithShape="1">
              <a:gsLst>
                <a:gs pos="0">
                  <a:srgbClr val="E707AC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36000" rIns="36000" rtlCol="0" anchor="ctr"/>
            <a:lstStyle/>
            <a:p>
              <a:pPr algn="ctr"/>
              <a:endParaRPr kumimoji="1" lang="ja-JP" altLang="en-US" sz="700" dirty="0">
                <a:latin typeface="+mj-lt"/>
                <a:ea typeface="メイリオ" pitchFamily="50" charset="-128"/>
                <a:cs typeface="メイリオ" pitchFamily="50" charset="-128"/>
              </a:endParaRPr>
            </a:p>
          </p:txBody>
        </p:sp>
      </p:grpSp>
      <p:cxnSp>
        <p:nvCxnSpPr>
          <p:cNvPr id="131" name="直线箭头连接符 130"/>
          <p:cNvCxnSpPr/>
          <p:nvPr/>
        </p:nvCxnSpPr>
        <p:spPr>
          <a:xfrm flipH="1">
            <a:off x="3949473" y="4187486"/>
            <a:ext cx="3957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/>
          <p:cNvSpPr txBox="1"/>
          <p:nvPr/>
        </p:nvSpPr>
        <p:spPr>
          <a:xfrm>
            <a:off x="2233792" y="578658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rgbClr val="C00000"/>
                </a:solidFill>
              </a:rPr>
              <a:t>自动保存</a:t>
            </a:r>
            <a:endParaRPr kumimoji="1"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411890" y="4399472"/>
            <a:ext cx="4563374" cy="6635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宋才</a:t>
            </a:r>
            <a:r>
              <a:rPr lang="zh-CN" altLang="en-US" b="1" dirty="0" smtClean="0"/>
              <a:t>良：上周已修改，待测试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3860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9089" y="117480"/>
            <a:ext cx="11881105" cy="255454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问题</a:t>
            </a:r>
            <a:r>
              <a:rPr lang="en-US" altLang="zh-CN" sz="1600" b="1" u="sng" dirty="0" smtClean="0">
                <a:solidFill>
                  <a:srgbClr val="FF0000"/>
                </a:solidFill>
                <a:latin typeface="Helvetica Neue" charset="0"/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：自动保存问题上，宋老师提问“患者保存或提交数据，是否能删除”问题。</a:t>
            </a:r>
            <a:endParaRPr lang="en-US" altLang="zh-CN" sz="1600" dirty="0" smtClean="0">
              <a:solidFill>
                <a:srgbClr val="FF0000"/>
              </a:solidFill>
              <a:latin typeface="Helvetica Neue" charset="0"/>
            </a:endParaRPr>
          </a:p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回答：因为上周五，医护临时去会诊去了，回来后，还没来得及确认这个问题。</a:t>
            </a:r>
            <a:endParaRPr lang="en-US" altLang="zh-CN" sz="1600" b="1" u="sng" dirty="0" smtClean="0">
              <a:solidFill>
                <a:srgbClr val="FF0000"/>
              </a:solidFill>
              <a:latin typeface="Helvetica Neue" charset="0"/>
            </a:endParaRPr>
          </a:p>
          <a:p>
            <a:pPr lvl="0"/>
            <a:r>
              <a:rPr lang="zh-CN" altLang="en-US" sz="1600" b="1" u="sng" dirty="0" smtClean="0">
                <a:solidFill>
                  <a:schemeClr val="accent6">
                    <a:lumMod val="50000"/>
                  </a:schemeClr>
                </a:solidFill>
                <a:latin typeface="Helvetica Neue" charset="0"/>
              </a:rPr>
              <a:t>但根据目前临床观察，解决方法建议：（若需要，可以这周确认，但可能并不紧迫）</a:t>
            </a:r>
            <a:endParaRPr lang="en-US" altLang="zh-CN" sz="1600" b="1" dirty="0">
              <a:solidFill>
                <a:srgbClr val="FF0000"/>
              </a:solidFill>
              <a:latin typeface="Helvetica Neue" charset="0"/>
            </a:endParaRPr>
          </a:p>
          <a:p>
            <a:pPr lvl="0"/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（</a:t>
            </a: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1</a:t>
            </a: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）一般医护都是看到伤口有必要记录，才会打开</a:t>
            </a: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pad</a:t>
            </a: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进行记录，因为确实很忙，有些没有必要记录的伤口，一般都不会记录，所以一般也不会删除已保存或提交的数据。</a:t>
            </a:r>
            <a:endParaRPr lang="en-US" altLang="zh-CN" sz="1600" b="1" dirty="0" smtClean="0">
              <a:solidFill>
                <a:schemeClr val="accent6">
                  <a:lumMod val="75000"/>
                </a:schemeClr>
              </a:solidFill>
              <a:latin typeface="Helvetica Neue" charset="0"/>
            </a:endParaRPr>
          </a:p>
          <a:p>
            <a:pPr lvl="0"/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（</a:t>
            </a: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2</a:t>
            </a: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）但是，有个问题存在，医护提出了几次，赶紧“提交后”突然发现提交的伤口评估或测量数据要改。</a:t>
            </a:r>
            <a:endParaRPr lang="en-US" altLang="zh-CN" sz="1600" b="1" dirty="0" smtClean="0">
              <a:solidFill>
                <a:schemeClr val="accent6">
                  <a:lumMod val="75000"/>
                </a:schemeClr>
              </a:solidFill>
              <a:latin typeface="Helvetica Neue" charset="0"/>
            </a:endParaRPr>
          </a:p>
          <a:p>
            <a:pPr lvl="0"/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（比如有些未拆线伤口，未拆线时测量和评估然后提交了，结果处理伤口后，一拆线，发现伤口尺寸变化，要重新测和评估。）</a:t>
            </a:r>
            <a:endParaRPr lang="en-US" altLang="zh-CN" sz="1600" b="1" dirty="0" smtClean="0">
              <a:solidFill>
                <a:schemeClr val="accent6">
                  <a:lumMod val="75000"/>
                </a:schemeClr>
              </a:solidFill>
              <a:latin typeface="Helvetica Neue" charset="0"/>
            </a:endParaRPr>
          </a:p>
          <a:p>
            <a:pPr lvl="0"/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Helvetica Neue" charset="0"/>
            </a:endParaRPr>
          </a:p>
          <a:p>
            <a:pPr lvl="0"/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时惠：我认为（</a:t>
            </a: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2</a:t>
            </a: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Helvetica Neue" charset="0"/>
              </a:rPr>
              <a:t>）情况不多，而且可以协调医护，尽量避免这种情况。所以，目前并不是非常迫切需要修改。</a:t>
            </a:r>
            <a:endParaRPr lang="en-US" altLang="zh-CN" sz="1600" b="1" dirty="0" smtClean="0">
              <a:solidFill>
                <a:schemeClr val="accent6">
                  <a:lumMod val="75000"/>
                </a:schemeClr>
              </a:solidFill>
              <a:latin typeface="Helvetica Neue" charset="0"/>
            </a:endParaRPr>
          </a:p>
          <a:p>
            <a:pPr lvl="0"/>
            <a:endParaRPr lang="en-US" altLang="zh-CN" sz="1600" dirty="0" smtClean="0">
              <a:solidFill>
                <a:schemeClr val="accent6">
                  <a:lumMod val="75000"/>
                </a:schemeClr>
              </a:solidFill>
              <a:latin typeface="Helvetica Neue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5509" y="3864634"/>
            <a:ext cx="4563374" cy="9316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宋才</a:t>
            </a:r>
            <a:r>
              <a:rPr lang="zh-CN" altLang="en-US" b="1" dirty="0" smtClean="0"/>
              <a:t>良：先不修改，待确认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08728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5983" y="376187"/>
            <a:ext cx="11881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问题</a:t>
            </a:r>
            <a:r>
              <a:rPr lang="en-US" altLang="zh-CN" sz="1600" b="1" u="sng" dirty="0" smtClean="0">
                <a:solidFill>
                  <a:srgbClr val="FF0000"/>
                </a:solidFill>
                <a:latin typeface="Helvetica Neue" charset="0"/>
              </a:rPr>
              <a:t>4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：清洗选项，变多选。</a:t>
            </a:r>
            <a:endParaRPr lang="en-US" altLang="zh-CN" sz="1600" dirty="0" smtClean="0">
              <a:solidFill>
                <a:srgbClr val="FF0000"/>
              </a:solidFill>
              <a:latin typeface="Helvetica Neue" charset="0"/>
            </a:endParaRPr>
          </a:p>
          <a:p>
            <a:pPr lvl="0"/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因为临床病案，有既用“生理盐水”也用“双氧水”的，虽然不多，但后发现有。</a:t>
            </a:r>
            <a:endParaRPr lang="zh-CN" altLang="en-US" sz="1600" dirty="0">
              <a:solidFill>
                <a:srgbClr val="FF0000"/>
              </a:solidFill>
              <a:latin typeface="Helvetica Neue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967" y="1152736"/>
            <a:ext cx="3490108" cy="5263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5950" y="1152735"/>
            <a:ext cx="3490108" cy="5263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直线箭头连接符 14"/>
          <p:cNvCxnSpPr/>
          <p:nvPr/>
        </p:nvCxnSpPr>
        <p:spPr>
          <a:xfrm>
            <a:off x="4030533" y="2425433"/>
            <a:ext cx="851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24059" y="2072950"/>
            <a:ext cx="1111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单选变多选</a:t>
            </a:r>
            <a:endParaRPr kumimoji="1"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185983" y="2041914"/>
            <a:ext cx="3720566" cy="49980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158330" y="2328393"/>
            <a:ext cx="86031" cy="82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320225" y="2334492"/>
            <a:ext cx="86031" cy="82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467494" y="2340592"/>
            <a:ext cx="86031" cy="82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05444" y="2041914"/>
            <a:ext cx="3720566" cy="49980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074324" y="4399472"/>
            <a:ext cx="3900939" cy="6635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宋才</a:t>
            </a:r>
            <a:r>
              <a:rPr lang="zh-CN" altLang="en-US" b="1" dirty="0" smtClean="0"/>
              <a:t>良：本周修改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66495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089" y="1183733"/>
            <a:ext cx="3464655" cy="5263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4206836" y="3463278"/>
            <a:ext cx="14231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u="sng" dirty="0" smtClean="0">
                <a:solidFill>
                  <a:srgbClr val="0070C0"/>
                </a:solidFill>
                <a:latin typeface="Helvetica Neue" charset="0"/>
              </a:rPr>
              <a:t>常用</a:t>
            </a:r>
            <a:r>
              <a:rPr lang="zh-CN" altLang="en-US" sz="2000" u="sng" dirty="0">
                <a:solidFill>
                  <a:srgbClr val="0070C0"/>
                </a:solidFill>
                <a:latin typeface="Helvetica Neue" charset="0"/>
              </a:rPr>
              <a:t>：</a:t>
            </a:r>
            <a:endParaRPr lang="en-US" altLang="zh-CN" sz="2000" u="sng" dirty="0" smtClean="0">
              <a:solidFill>
                <a:srgbClr val="0070C0"/>
              </a:solidFill>
              <a:latin typeface="Helvetica Neue" charset="0"/>
            </a:endParaRPr>
          </a:p>
          <a:p>
            <a:pPr lvl="0"/>
            <a:r>
              <a:rPr lang="zh-CN" altLang="en-US" sz="2000" dirty="0" smtClean="0">
                <a:solidFill>
                  <a:srgbClr val="0070C0"/>
                </a:solidFill>
                <a:latin typeface="Helvetica Neue" charset="0"/>
              </a:rPr>
              <a:t>聚维酮碘</a:t>
            </a:r>
            <a:endParaRPr lang="en-US" altLang="zh-CN" sz="2000" dirty="0" smtClean="0">
              <a:solidFill>
                <a:srgbClr val="0070C0"/>
              </a:solidFill>
              <a:latin typeface="Helvetica Neue" charset="0"/>
            </a:endParaRPr>
          </a:p>
          <a:p>
            <a:pPr lvl="0"/>
            <a:r>
              <a:rPr lang="zh-CN" altLang="en-US" sz="2000" dirty="0" smtClean="0">
                <a:solidFill>
                  <a:srgbClr val="0070C0"/>
                </a:solidFill>
                <a:latin typeface="Helvetica Neue" charset="0"/>
              </a:rPr>
              <a:t>生长因子</a:t>
            </a:r>
            <a:endParaRPr lang="en-US" altLang="zh-CN" sz="2000" dirty="0" smtClean="0">
              <a:solidFill>
                <a:srgbClr val="0070C0"/>
              </a:solidFill>
              <a:latin typeface="Helvetica Neue" charset="0"/>
            </a:endParaRPr>
          </a:p>
          <a:p>
            <a:pPr lvl="0"/>
            <a:r>
              <a:rPr lang="zh-CN" altLang="en-US" sz="2000" dirty="0">
                <a:solidFill>
                  <a:srgbClr val="0070C0"/>
                </a:solidFill>
                <a:latin typeface="Helvetica Neue" charset="0"/>
              </a:rPr>
              <a:t>赛</a:t>
            </a:r>
            <a:r>
              <a:rPr lang="zh-CN" altLang="en-US" sz="2000" dirty="0" smtClean="0">
                <a:solidFill>
                  <a:srgbClr val="0070C0"/>
                </a:solidFill>
                <a:latin typeface="Helvetica Neue" charset="0"/>
              </a:rPr>
              <a:t>润肤</a:t>
            </a:r>
            <a:endParaRPr lang="en-US" altLang="zh-CN" sz="2000" dirty="0" smtClean="0">
              <a:solidFill>
                <a:srgbClr val="0070C0"/>
              </a:solidFill>
              <a:latin typeface="Helvetica Neue" charset="0"/>
            </a:endParaRPr>
          </a:p>
          <a:p>
            <a:pPr lvl="0"/>
            <a:endParaRPr lang="en-US" altLang="zh-CN" sz="2000" dirty="0">
              <a:solidFill>
                <a:srgbClr val="0070C0"/>
              </a:solidFill>
              <a:latin typeface="Helvetica Neue" charset="0"/>
            </a:endParaRPr>
          </a:p>
          <a:p>
            <a:pPr lvl="0"/>
            <a:r>
              <a:rPr lang="zh-CN" altLang="en-US" sz="2000" dirty="0" smtClean="0">
                <a:solidFill>
                  <a:srgbClr val="0070C0"/>
                </a:solidFill>
                <a:latin typeface="Helvetica Neue" charset="0"/>
              </a:rPr>
              <a:t>其他</a:t>
            </a:r>
            <a:endParaRPr lang="en-US" altLang="zh-CN" sz="2000" dirty="0" smtClean="0">
              <a:solidFill>
                <a:srgbClr val="0070C0"/>
              </a:solidFill>
              <a:latin typeface="Helvetica Neue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4918421" y="5272420"/>
            <a:ext cx="910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79089" y="117480"/>
            <a:ext cx="11881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问题</a:t>
            </a:r>
            <a:r>
              <a:rPr lang="en-US" altLang="zh-CN" sz="1600" b="1" u="sng" dirty="0" smtClean="0">
                <a:solidFill>
                  <a:srgbClr val="FF0000"/>
                </a:solidFill>
                <a:latin typeface="Helvetica Neue" charset="0"/>
              </a:rPr>
              <a:t>5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：敷料补充录入。</a:t>
            </a:r>
            <a:endParaRPr lang="en-US" altLang="zh-CN" sz="1600" dirty="0" smtClean="0">
              <a:solidFill>
                <a:srgbClr val="FF0000"/>
              </a:solidFill>
              <a:latin typeface="Helvetica Neue" charset="0"/>
            </a:endParaRPr>
          </a:p>
          <a:p>
            <a:pPr lvl="0"/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有三种敷料，临床用得比较多，若能提前录入，可以提高效率。</a:t>
            </a:r>
            <a:endParaRPr lang="en-US" altLang="zh-CN" sz="1600" dirty="0" smtClean="0">
              <a:solidFill>
                <a:srgbClr val="FF0000"/>
              </a:solidFill>
              <a:latin typeface="Helvetica Neue" charset="0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增加“常用”：里面</a:t>
            </a:r>
            <a:r>
              <a:rPr lang="zh-CN" altLang="en-US" sz="1600" dirty="0">
                <a:solidFill>
                  <a:srgbClr val="FF0000"/>
                </a:solidFill>
                <a:latin typeface="Helvetica Neue" charset="0"/>
              </a:rPr>
              <a:t>包括“聚维酮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碘”“生长因子”“赛</a:t>
            </a:r>
            <a:r>
              <a:rPr lang="zh-CN" altLang="en-US" sz="1600" dirty="0">
                <a:solidFill>
                  <a:srgbClr val="FF0000"/>
                </a:solidFill>
                <a:latin typeface="Helvetica Neue" charset="0"/>
              </a:rPr>
              <a:t>润肤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”，但其他               仍然保留</a:t>
            </a:r>
            <a:endParaRPr lang="zh-CN" altLang="en-US" sz="1600" dirty="0">
              <a:solidFill>
                <a:srgbClr val="FF0000"/>
              </a:solidFill>
              <a:latin typeface="Helvetica Neue" charset="0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6793288" y="870987"/>
            <a:ext cx="7543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2665708" y="4432774"/>
            <a:ext cx="1379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314535" y="3769203"/>
            <a:ext cx="3900939" cy="6635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宋才</a:t>
            </a:r>
            <a:r>
              <a:rPr lang="zh-CN" altLang="en-US" b="1" dirty="0" smtClean="0"/>
              <a:t>良：本周修改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71059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4892" y="213746"/>
            <a:ext cx="11692779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问题</a:t>
            </a:r>
            <a:r>
              <a:rPr lang="en-US" altLang="zh-CN" sz="1600" b="1" u="sng" dirty="0" smtClean="0">
                <a:solidFill>
                  <a:srgbClr val="FF0000"/>
                </a:solidFill>
                <a:latin typeface="Helvetica Neue" charset="0"/>
              </a:rPr>
              <a:t>6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：护士选择，但文字还未确认。</a:t>
            </a:r>
            <a:endParaRPr lang="zh-CN" altLang="en-US" sz="1600" dirty="0">
              <a:solidFill>
                <a:srgbClr val="FF0000"/>
              </a:solidFill>
              <a:latin typeface="Helvetica Neue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080" y="1182734"/>
            <a:ext cx="3733344" cy="5291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1" name="直线箭头连接符 10"/>
          <p:cNvCxnSpPr/>
          <p:nvPr/>
        </p:nvCxnSpPr>
        <p:spPr>
          <a:xfrm>
            <a:off x="4526987" y="5258575"/>
            <a:ext cx="851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420513" y="4906092"/>
            <a:ext cx="1111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变下拉选择</a:t>
            </a:r>
            <a:endParaRPr kumimoji="1" lang="zh-CN" alt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328991" y="4875055"/>
            <a:ext cx="4091522" cy="106104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5511" y="1182734"/>
            <a:ext cx="3733344" cy="5291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矩形 1"/>
          <p:cNvSpPr/>
          <p:nvPr/>
        </p:nvSpPr>
        <p:spPr>
          <a:xfrm>
            <a:off x="5816184" y="4906092"/>
            <a:ext cx="453359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752861" y="4964995"/>
            <a:ext cx="1111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 smtClean="0">
                <a:solidFill>
                  <a:srgbClr val="3097E8"/>
                </a:solidFill>
              </a:rPr>
              <a:t>处理与记录护士</a:t>
            </a:r>
            <a:endParaRPr kumimoji="1" lang="zh-CN" altLang="en-US" sz="1000" b="1" dirty="0">
              <a:solidFill>
                <a:srgbClr val="3097E8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86805" y="5258575"/>
            <a:ext cx="111133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000" b="1" dirty="0" smtClean="0">
                <a:solidFill>
                  <a:schemeClr val="bg1"/>
                </a:solidFill>
              </a:rPr>
              <a:t>记录人员</a:t>
            </a:r>
            <a:endParaRPr kumimoji="1"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52861" y="5229333"/>
            <a:ext cx="11113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" dirty="0" smtClean="0"/>
              <a:t>护士姓名：</a:t>
            </a:r>
            <a:endParaRPr kumimoji="1" lang="zh-CN" altLang="en-US" sz="7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224573" y="5231775"/>
            <a:ext cx="15553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" dirty="0" smtClean="0">
                <a:solidFill>
                  <a:schemeClr val="bg1">
                    <a:lumMod val="65000"/>
                  </a:schemeClr>
                </a:solidFill>
              </a:rPr>
              <a:t>请选择本次记录的护士姓名</a:t>
            </a:r>
            <a:endParaRPr kumimoji="1" lang="zh-CN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 rot="10800000">
            <a:off x="7525062" y="5304283"/>
            <a:ext cx="74952" cy="6461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85445" y="5230064"/>
            <a:ext cx="1371661" cy="209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/>
          <p:cNvCxnSpPr/>
          <p:nvPr/>
        </p:nvCxnSpPr>
        <p:spPr>
          <a:xfrm>
            <a:off x="9592679" y="5262359"/>
            <a:ext cx="375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486205" y="4909876"/>
            <a:ext cx="1111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点击</a:t>
            </a:r>
            <a:endParaRPr kumimoji="1" lang="zh-CN" altLang="en-US" sz="12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0063450" y="5172695"/>
            <a:ext cx="15553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" dirty="0">
                <a:solidFill>
                  <a:schemeClr val="bg1">
                    <a:lumMod val="65000"/>
                  </a:schemeClr>
                </a:solidFill>
              </a:rPr>
              <a:t>请选择本次记录的护士姓名</a:t>
            </a:r>
          </a:p>
        </p:txBody>
      </p:sp>
      <p:sp>
        <p:nvSpPr>
          <p:cNvPr id="24" name="三角形 23"/>
          <p:cNvSpPr/>
          <p:nvPr/>
        </p:nvSpPr>
        <p:spPr>
          <a:xfrm rot="10800000" flipV="1">
            <a:off x="11302649" y="5229473"/>
            <a:ext cx="74041" cy="6382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078022" y="5159409"/>
            <a:ext cx="1371661" cy="209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070747" y="5370310"/>
            <a:ext cx="1377098" cy="2000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dirty="0" smtClean="0">
                <a:solidFill>
                  <a:schemeClr val="bg1">
                    <a:lumMod val="65000"/>
                  </a:schemeClr>
                </a:solidFill>
              </a:rPr>
              <a:t>张其建</a:t>
            </a:r>
            <a:endParaRPr kumimoji="1" lang="zh-CN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070747" y="5570365"/>
            <a:ext cx="1377098" cy="2000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dirty="0" smtClean="0">
                <a:solidFill>
                  <a:schemeClr val="bg1">
                    <a:lumMod val="65000"/>
                  </a:schemeClr>
                </a:solidFill>
              </a:rPr>
              <a:t>田含章</a:t>
            </a:r>
            <a:endParaRPr kumimoji="1" lang="zh-CN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070747" y="5770420"/>
            <a:ext cx="1377098" cy="2000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dirty="0" smtClean="0">
                <a:solidFill>
                  <a:schemeClr val="bg1">
                    <a:lumMod val="65000"/>
                  </a:schemeClr>
                </a:solidFill>
              </a:rPr>
              <a:t>戴薇薇</a:t>
            </a:r>
            <a:endParaRPr kumimoji="1" lang="zh-CN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070747" y="5976042"/>
            <a:ext cx="1377098" cy="2000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00" dirty="0" smtClean="0">
                <a:solidFill>
                  <a:schemeClr val="bg1">
                    <a:lumMod val="65000"/>
                  </a:schemeClr>
                </a:solidFill>
              </a:rPr>
              <a:t>唐琼芳</a:t>
            </a:r>
            <a:endParaRPr kumimoji="1" lang="zh-CN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03861" y="3329796"/>
            <a:ext cx="3900939" cy="10006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宋才</a:t>
            </a:r>
            <a:r>
              <a:rPr lang="zh-CN" altLang="en-US" b="1" dirty="0" smtClean="0"/>
              <a:t>良：上周已修改，待测试。文字“签名”改成了“处理与记录护士”，还没有和医护确认，可以先按这个改。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25433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79089" y="117480"/>
            <a:ext cx="11881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问题</a:t>
            </a:r>
            <a:r>
              <a:rPr lang="en-US" altLang="zh-CN" sz="1600" b="1" u="sng" dirty="0" smtClean="0">
                <a:solidFill>
                  <a:srgbClr val="FF0000"/>
                </a:solidFill>
                <a:latin typeface="Helvetica Neue" charset="0"/>
              </a:rPr>
              <a:t>7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：归档里，</a:t>
            </a:r>
            <a:r>
              <a:rPr lang="zh-CN" altLang="en-US" sz="1600" dirty="0" smtClean="0"/>
              <a:t>患者</a:t>
            </a:r>
            <a:r>
              <a:rPr lang="zh-CN" altLang="en-US" sz="1600" dirty="0"/>
              <a:t>信息界面，若点“返回”按钮，一般都不是回到上一页，都是回到了主页面，这个也请麻烦大家对应一下哈 。</a:t>
            </a:r>
          </a:p>
          <a:p>
            <a:pPr lvl="0"/>
            <a:endParaRPr lang="zh-CN" altLang="en-US" sz="1600" dirty="0">
              <a:solidFill>
                <a:srgbClr val="FF0000"/>
              </a:solidFill>
              <a:latin typeface="Helvetica Neue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79089" y="532978"/>
            <a:ext cx="4138078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问题</a:t>
            </a:r>
            <a:r>
              <a:rPr lang="en-US" altLang="zh-CN" sz="1600" b="1" u="sng" dirty="0" smtClean="0">
                <a:solidFill>
                  <a:srgbClr val="FF0000"/>
                </a:solidFill>
                <a:latin typeface="Helvetica Neue" charset="0"/>
              </a:rPr>
              <a:t>8</a:t>
            </a:r>
            <a:r>
              <a:rPr lang="zh-CN" altLang="en-US" sz="1600" dirty="0" smtClean="0">
                <a:solidFill>
                  <a:srgbClr val="FF0000"/>
                </a:solidFill>
                <a:latin typeface="Helvetica Neue" charset="0"/>
              </a:rPr>
              <a:t>：未来要解决的，模版还在确认中。</a:t>
            </a:r>
            <a:endParaRPr lang="zh-CN" altLang="en-US" sz="1600" dirty="0">
              <a:solidFill>
                <a:srgbClr val="FF0000"/>
              </a:solidFill>
              <a:latin typeface="Helvetica Neue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1" y="970713"/>
            <a:ext cx="2941264" cy="43883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01" y="970713"/>
            <a:ext cx="2731473" cy="43883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" name="矩形 32"/>
          <p:cNvSpPr/>
          <p:nvPr/>
        </p:nvSpPr>
        <p:spPr>
          <a:xfrm>
            <a:off x="113185" y="5458260"/>
            <a:ext cx="12012911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未完待续：除了问题</a:t>
            </a:r>
            <a:r>
              <a:rPr lang="en-US" altLang="zh-CN" sz="1600" b="1" u="sng" dirty="0" smtClean="0">
                <a:solidFill>
                  <a:srgbClr val="FF0000"/>
                </a:solidFill>
                <a:latin typeface="Helvetica Neue" charset="0"/>
              </a:rPr>
              <a:t>1-7</a:t>
            </a:r>
            <a:r>
              <a:rPr lang="zh-CN" altLang="en-US" sz="1600" b="1" u="sng" dirty="0" smtClean="0">
                <a:solidFill>
                  <a:srgbClr val="FF0000"/>
                </a:solidFill>
                <a:latin typeface="Helvetica Neue" charset="0"/>
              </a:rPr>
              <a:t>，还有一点零碎的小问题，比如旧患者登记等，上周跟宋老师电话沟通过，但暂时不急迫，先不提出了。</a:t>
            </a:r>
            <a:endParaRPr lang="zh-CN" altLang="en-US" sz="1600" dirty="0">
              <a:solidFill>
                <a:srgbClr val="FF0000"/>
              </a:solidFill>
              <a:latin typeface="Helvetica Neue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3603" y="3183147"/>
            <a:ext cx="4563374" cy="9316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宋才</a:t>
            </a:r>
            <a:r>
              <a:rPr lang="zh-CN" altLang="en-US" b="1" dirty="0" smtClean="0"/>
              <a:t>良：问题</a:t>
            </a:r>
            <a:r>
              <a:rPr lang="en-US" altLang="zh-CN" b="1" dirty="0" smtClean="0"/>
              <a:t>8</a:t>
            </a:r>
            <a:r>
              <a:rPr lang="zh-CN" altLang="en-US" b="1" dirty="0" smtClean="0"/>
              <a:t>先不修改，待确认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6643603" y="1828800"/>
            <a:ext cx="4563374" cy="9316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宋才</a:t>
            </a:r>
            <a:r>
              <a:rPr lang="zh-CN" altLang="en-US" b="1" dirty="0" smtClean="0"/>
              <a:t>良：问题</a:t>
            </a:r>
            <a:r>
              <a:rPr lang="en-US" altLang="zh-CN" b="1" dirty="0" smtClean="0"/>
              <a:t>7</a:t>
            </a:r>
            <a:r>
              <a:rPr lang="zh-CN" altLang="en-US" b="1" dirty="0" smtClean="0"/>
              <a:t>已经修改，待测试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244085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818</Words>
  <Application>Microsoft Office PowerPoint</Application>
  <PresentationFormat>自定义</PresentationFormat>
  <Paragraphs>60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helen helen</dc:creator>
  <cp:lastModifiedBy>songcl</cp:lastModifiedBy>
  <cp:revision>44</cp:revision>
  <dcterms:created xsi:type="dcterms:W3CDTF">2019-02-18T13:21:21Z</dcterms:created>
  <dcterms:modified xsi:type="dcterms:W3CDTF">2019-02-25T02:57:18Z</dcterms:modified>
</cp:coreProperties>
</file>